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FD421-20CD-46E6-892C-3924E8EADE2C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BD5E4-12F0-435E-9E18-BF07153BBD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648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Talk about Vancouver being the most densely populated city in </a:t>
            </a:r>
            <a:r>
              <a:rPr lang="en-CA" dirty="0" err="1"/>
              <a:t>canada</a:t>
            </a:r>
            <a:endParaRPr lang="en-CA" dirty="0"/>
          </a:p>
          <a:p>
            <a:r>
              <a:rPr lang="en-CA" dirty="0"/>
              <a:t>The goal of every major city’s transportation department is to move towards 0 fatalities &amp; injuries from transportation accidents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BD5E4-12F0-435E-9E18-BF07153BBD7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25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Talk about fatality rate, point out that correct measure is to not look at fatalities but injuries or crashes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2 Major sources to analyze accident data, ICBC (Insurance Corporation of British Columbia) &amp; Hospitals, police department, government websites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BD5E4-12F0-435E-9E18-BF07153BBD7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51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D27B-212C-4B4E-BE17-AD088E130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66EFA-570F-40B1-9648-A5FB696D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09C9-6052-4606-9C4C-3D2BF9F7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797E7-CE2C-4CF3-8902-04C4F477B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D22AC-0179-4917-BD14-9A2446DB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788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BEBD-5072-474F-9246-49BCA920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713AC-50D3-4186-AD5C-86BDAB2D2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86C6F-4530-446D-AD9E-2A1CBB8F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ABF68-8559-473D-AF05-1E61D2CD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E4471-EEB0-4400-9F8B-AB592216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600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55178-F8FF-47FA-9F27-21F1DFC58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2E227-E334-46FA-865F-6A7286088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BD50B-4F6F-46FE-B66F-69888E06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D9CE5-FEA0-49F2-98F5-F7536A3F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44BA5-D570-4AA2-9878-C515537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80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E845-69E3-45BE-9A2B-4505708B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965E2-51DF-4C36-A288-5A996BE92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6CC6-FAB3-4DA7-B037-B3B9EF252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B9B10-A34C-46BA-9854-77FC7C0C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F870-7DF6-488A-8A1F-D775BAF9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366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C2D7-6574-40C7-B649-E053D50D2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E8401-DAC4-4E65-92F7-C88DAE3B0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A948-AC5A-47D9-B0C8-D52C6833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8EAF-F3E5-4E04-9F56-6AB4C7EF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8E48B-6B9E-4A06-8622-FEDA7BF1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77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D5EE-1183-4739-9F79-4B27FC44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89248-F6C2-4E9A-AB2F-24F657105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21A3C-AB45-41D9-B859-914229EF5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0FC36-0BA4-48E8-AFA4-1C1C0BE7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1DB67-9441-44B1-A14F-5979D98E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1609A-B8B5-481B-BDDC-259907A7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9212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D11A-8568-4222-A9C8-2C36C0B2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3E978-44DF-4FA6-939F-D72179877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4788C-BD48-4248-B9FB-70C2B7C1C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8B27B-B2FA-4DF4-A341-D9E24958D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F00A-C331-433A-8046-C7558BABF6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B8A25-6E85-430E-B579-032A2736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007746-7C8A-408B-B41A-B87704BDE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FCEF8D-2D96-4E76-8CEA-5C8748F25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804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1F90-DD6A-41DE-8F38-E18F2277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4650D-17D8-4221-A8C8-29EC84DB1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5C699-2957-4C64-890D-495AC133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2D96-986F-4A04-BB80-0DF93EF1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66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20450-8703-47ED-8BA0-6AE2B7A2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C43762-9342-4CEF-A1A4-A3E8C6D8E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361C-C0EA-474A-9308-90EF9085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425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F08F-7BA0-432C-8617-E408277C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9248-62F2-4A36-8DE7-1AE461805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57626-E311-437E-B63E-669595F44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CB6D4-8F54-44FD-8745-2ECCA6AE6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5629B-CE10-471A-AEB2-29FC2750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4037E-27FB-4538-8F87-23576D88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72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D486-1F52-4ED7-8D5A-94DC1FB9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99A6E-2C3E-4FC9-A418-B97F4D06B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0D4F9-760F-4F84-B876-98C8C7766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F46B5-BEB7-49F1-A1EC-E208E88F8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37D60-7065-4B7B-A4C3-2AB00EB8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A8452-936C-43CB-867F-F69B6DEA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76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3869B-91D0-4737-9E08-AE69732C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77FA0-6423-4B8A-B31B-0BC3355B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4392F-2011-4B33-A330-8D7E1FAB1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36639-9102-43F1-A8A5-025CB2D920A6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74783-B935-4FCF-A94C-DB2BEAD2B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85C8-10FB-4B39-90A2-C0907CD49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8ECDF-9298-4D16-94AA-1AC89D0E88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794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7C755-2AD6-4AC2-A017-9FC7009EC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CA" sz="5400" dirty="0"/>
              <a:t>`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65379-F3BA-413A-87A6-65DC75C3B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6293712" cy="1155525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/>
              <a:t>Identifying Most Bike-Accident Prone Streets In Vancouver</a:t>
            </a:r>
          </a:p>
          <a:p>
            <a:pPr algn="l"/>
            <a:endParaRPr lang="en-CA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E5E20-A147-4652-85E4-23CA77E8E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8" y="2591583"/>
            <a:ext cx="6441104" cy="36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87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CEACA9E-0A3D-4C16-9EA5-D1F8A0D65134}"/>
              </a:ext>
            </a:extLst>
          </p:cNvPr>
          <p:cNvSpPr txBox="1"/>
          <p:nvPr/>
        </p:nvSpPr>
        <p:spPr>
          <a:xfrm>
            <a:off x="6360951" y="1223695"/>
            <a:ext cx="5455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Traffic related fatalities in Vancouver have been decreasing over time.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Average Fatality Rate for period 2013-15 is 2.2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Current trend is not that bad as compared to peer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But, is fatality rate the right measure?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437FA6-63A7-42FF-B300-506BD78291C1}"/>
              </a:ext>
            </a:extLst>
          </p:cNvPr>
          <p:cNvSpPr txBox="1"/>
          <p:nvPr/>
        </p:nvSpPr>
        <p:spPr>
          <a:xfrm>
            <a:off x="375139" y="1747963"/>
            <a:ext cx="5455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Canada has a very good healthcare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from Vancouver General Hospital (VGH) shows that traffic-related Injuries are the second highest</a:t>
            </a:r>
          </a:p>
          <a:p>
            <a:endParaRPr lang="en-C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6388E-03B2-44DD-8809-986AA16D8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Current Data Trends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345E85-4D34-4912-9FAE-5DA44060A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944" y="477749"/>
            <a:ext cx="5455917" cy="3657600"/>
          </a:xfrm>
          <a:prstGeom prst="rect">
            <a:avLst/>
          </a:prstGeom>
        </p:spPr>
      </p:pic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74CF5F-E85B-4E45-B26E-B29DAE622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2" y="477749"/>
            <a:ext cx="545591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87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A4401-CDE5-4FE3-8A92-0FDC6988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Current Data Trends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EF6084-CEB8-42DE-B3D8-A096B48F07C1}"/>
              </a:ext>
            </a:extLst>
          </p:cNvPr>
          <p:cNvSpPr txBox="1"/>
          <p:nvPr/>
        </p:nvSpPr>
        <p:spPr>
          <a:xfrm>
            <a:off x="6350558" y="3225335"/>
            <a:ext cx="5550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Greater Vancouver has lower fatalities but higher Injuries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DE64A-8177-4436-ACBB-8DDAE566100A}"/>
              </a:ext>
            </a:extLst>
          </p:cNvPr>
          <p:cNvSpPr txBox="1"/>
          <p:nvPr/>
        </p:nvSpPr>
        <p:spPr>
          <a:xfrm>
            <a:off x="331567" y="3094888"/>
            <a:ext cx="5455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Vulnerable Road Users constitute more than 50% of Fatalities &amp; Serious Injuries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Global concern for pedestrian protection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Pedestrian safety is a comprehensive process requiring efforts in Engineering, Education &amp; Enforcement involving both driver &amp; pedestrians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Being a bike friendly city, we can do much better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FBFE414-1447-47EA-AD8D-CA83042AE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225335"/>
            <a:ext cx="5455917" cy="2400603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7DDF90-8C04-4E16-9529-9B783AC4C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596836"/>
            <a:ext cx="545591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14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644FD96-419C-4351-B281-953BFE89C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13557" y="10048"/>
            <a:ext cx="10146605" cy="5707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A4401-CDE5-4FE3-8A92-0FDC6988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Bike Crashes in Vancouver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7278D-2C86-407A-8D60-39D0E74FC0DE}"/>
              </a:ext>
            </a:extLst>
          </p:cNvPr>
          <p:cNvSpPr txBox="1"/>
          <p:nvPr/>
        </p:nvSpPr>
        <p:spPr>
          <a:xfrm>
            <a:off x="2013557" y="5797896"/>
            <a:ext cx="10146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Vancouver was ranked 37</a:t>
            </a:r>
            <a:r>
              <a:rPr lang="en-US" baseline="30000" dirty="0"/>
              <a:t>th</a:t>
            </a:r>
            <a:r>
              <a:rPr lang="en-US" dirty="0"/>
              <a:t> best cycling city out of the 90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And, 15</a:t>
            </a:r>
            <a:r>
              <a:rPr lang="en-US" baseline="30000" dirty="0"/>
              <a:t>th</a:t>
            </a:r>
            <a:r>
              <a:rPr lang="en-US" dirty="0"/>
              <a:t> best for most bike-related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data by ICBC for bike crashes (2013-17) in the city highlights most dangerous intersections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827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6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C85A4401-CDE5-4FE3-8A92-0FDC6988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50 Streets for </a:t>
            </a:r>
            <a:r>
              <a:rPr lang="en-US" sz="2400" b="1" dirty="0">
                <a:solidFill>
                  <a:schemeClr val="bg1"/>
                </a:solidFill>
              </a:rPr>
              <a:t>M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ost Bike-Crashes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CFEA9E-3AAE-41C1-B8E6-6BF241E05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1" y="411577"/>
            <a:ext cx="11089297" cy="3747932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ontent Placeholder 64">
            <a:extLst>
              <a:ext uri="{FF2B5EF4-FFF2-40B4-BE49-F238E27FC236}">
                <a16:creationId xmlns:a16="http://schemas.microsoft.com/office/drawing/2014/main" id="{E7A20DBF-200B-4307-8BB1-F59B6891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34297"/>
            <a:ext cx="6673136" cy="146178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~10%(50 Streets) out of 506 streets accounted for 50% of the crashes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~29%(147 Streets) out of 506 streets accounted for 80% of the crashes</a:t>
            </a:r>
          </a:p>
          <a:p>
            <a:r>
              <a:rPr lang="en-US" sz="1800" i="1" dirty="0">
                <a:solidFill>
                  <a:schemeClr val="bg1"/>
                </a:solidFill>
              </a:rPr>
              <a:t>Key Areas of Improvement- </a:t>
            </a:r>
            <a:r>
              <a:rPr lang="en-US" sz="1800" dirty="0">
                <a:solidFill>
                  <a:schemeClr val="bg1"/>
                </a:solidFill>
              </a:rPr>
              <a:t>a well-connected network of cycling lanes, a good education system for cycling</a:t>
            </a:r>
          </a:p>
          <a:p>
            <a:r>
              <a:rPr lang="en-US" sz="1800" i="1" dirty="0">
                <a:solidFill>
                  <a:schemeClr val="bg1"/>
                </a:solidFill>
              </a:rPr>
              <a:t>Rewards- </a:t>
            </a:r>
            <a:r>
              <a:rPr lang="en-US" sz="1800" dirty="0">
                <a:solidFill>
                  <a:schemeClr val="bg1"/>
                </a:solidFill>
              </a:rPr>
              <a:t>Better Safety, Better Traffic Condition, Better Ranking</a:t>
            </a:r>
          </a:p>
        </p:txBody>
      </p:sp>
    </p:spTree>
    <p:extLst>
      <p:ext uri="{BB962C8B-B14F-4D97-AF65-F5344CB8AC3E}">
        <p14:creationId xmlns:p14="http://schemas.microsoft.com/office/powerpoint/2010/main" val="8371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316</Words>
  <Application>Microsoft Office PowerPoint</Application>
  <PresentationFormat>Widescreen</PresentationFormat>
  <Paragraphs>30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Tw Cen MT</vt:lpstr>
      <vt:lpstr>Office Theme</vt:lpstr>
      <vt:lpstr>`</vt:lpstr>
      <vt:lpstr>Current Data Trends</vt:lpstr>
      <vt:lpstr>Current Data Trends</vt:lpstr>
      <vt:lpstr>Bike Crashes in Vancouver</vt:lpstr>
      <vt:lpstr>Top 50 Streets for Most Bike-Crashes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Verma</dc:creator>
  <cp:lastModifiedBy>Shivam Verma</cp:lastModifiedBy>
  <cp:revision>29</cp:revision>
  <dcterms:created xsi:type="dcterms:W3CDTF">2019-10-06T21:15:06Z</dcterms:created>
  <dcterms:modified xsi:type="dcterms:W3CDTF">2019-10-07T03:31:29Z</dcterms:modified>
</cp:coreProperties>
</file>